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1" r:id="rId7"/>
    <p:sldId id="302" r:id="rId8"/>
    <p:sldId id="303" r:id="rId9"/>
    <p:sldId id="309" r:id="rId10"/>
    <p:sldId id="310" r:id="rId11"/>
    <p:sldId id="312" r:id="rId12"/>
    <p:sldId id="311" r:id="rId13"/>
    <p:sldId id="330" r:id="rId14"/>
    <p:sldId id="325" r:id="rId15"/>
    <p:sldId id="314" r:id="rId16"/>
    <p:sldId id="327" r:id="rId17"/>
    <p:sldId id="323" r:id="rId18"/>
    <p:sldId id="324" r:id="rId19"/>
    <p:sldId id="326" r:id="rId20"/>
    <p:sldId id="316" r:id="rId21"/>
    <p:sldId id="317" r:id="rId22"/>
    <p:sldId id="318" r:id="rId23"/>
    <p:sldId id="319" r:id="rId24"/>
    <p:sldId id="320" r:id="rId25"/>
    <p:sldId id="321" r:id="rId26"/>
    <p:sldId id="322" r:id="rId27"/>
    <p:sldId id="328" r:id="rId28"/>
    <p:sldId id="331" r:id="rId29"/>
    <p:sldId id="332" r:id="rId30"/>
    <p:sldId id="333" r:id="rId31"/>
    <p:sldId id="334" r:id="rId32"/>
    <p:sldId id="335" r:id="rId33"/>
    <p:sldId id="336" r:id="rId34"/>
    <p:sldId id="329" r:id="rId35"/>
    <p:sldId id="343" r:id="rId36"/>
    <p:sldId id="337" r:id="rId37"/>
    <p:sldId id="338" r:id="rId38"/>
    <p:sldId id="339" r:id="rId39"/>
    <p:sldId id="340" r:id="rId40"/>
    <p:sldId id="344" r:id="rId41"/>
    <p:sldId id="345" r:id="rId42"/>
    <p:sldId id="346" r:id="rId43"/>
    <p:sldId id="347" r:id="rId44"/>
    <p:sldId id="348" r:id="rId45"/>
    <p:sldId id="313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807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</a:t>
            </a:r>
            <a:br>
              <a:rPr lang="en-US" sz="4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Arjun Vankani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A25714-A998-F3E8-A646-AFCBE2015FDB}"/>
              </a:ext>
            </a:extLst>
          </p:cNvPr>
          <p:cNvSpPr txBox="1"/>
          <p:nvPr/>
        </p:nvSpPr>
        <p:spPr>
          <a:xfrm>
            <a:off x="2615381" y="6444734"/>
            <a:ext cx="75905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the foundations and applications of modern computing paradigms.</a:t>
            </a: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6F2DA-E832-D3AC-C287-8C1037F6D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Hadoop Distributed File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A5DC03-1306-DAD4-2EC6-09C2766061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4103" y="1962627"/>
            <a:ext cx="7588826" cy="4034181"/>
          </a:xfrm>
        </p:spPr>
      </p:pic>
    </p:spTree>
    <p:extLst>
      <p:ext uri="{BB962C8B-B14F-4D97-AF65-F5344CB8AC3E}">
        <p14:creationId xmlns:p14="http://schemas.microsoft.com/office/powerpoint/2010/main" val="3544954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9F13E-C475-01B5-B452-E1F5F1B0D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Hadoop Architecture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D5A9E-81CB-2A9A-2672-0B529F5C7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Hadoop is a widely used Big Data framework.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enables storage and processing of large datasets across multiple machines using simple programming models.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Architecture is divided into several important components: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Tracker,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Node,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Node,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Tracker,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Slave &amp; Master nodes,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HDFS and MapReduce.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6526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879610-FF44-8865-C0B9-D8D930F22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444E1-2ADA-0070-20F7-7BE1B611B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HDFS &amp; MapReduce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0FD8F-CFD4-90BD-E331-055A3F305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Distributed File System (HDFS):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HDFS stores data in small blocks across multiple machines (nodes).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components: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(master) and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DataNodes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(slaves).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replication ensures data is not lost, even if some nodes fail.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MapReduce: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MapReduce is Hadoop’s computational engine.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divides tasks (Map phase) and processes them in parallel, then combines results (Reduce phase).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allows for fast and efficient processing of large data files.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1469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EE75D-B398-00A8-5F83-EED6966C5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1025894" cy="1522532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Master-Slave Architecture in Hadoop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5A022-0CFD-045B-90ED-38C2BB5EA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HDFS (Hadoop Distributed File System): Divides large data into blocks and stores them across Data Nodes for redundancy and reliability.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Master Node: Typically runs Name Node and Job Tracker roles.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Node: Manages metadata—tracking where data blocks are stored and how data is split.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Tracker: Divides work into smaller tasks and assigns them to available Task Trackers in the cluster.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Slave Nodes: Run Data Nodes and Task Trackers, executing actual storage and processing tasks.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161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7CE60-3493-D489-3064-AAFD99504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297957"/>
            <a:ext cx="10918723" cy="1373527"/>
          </a:xfrm>
        </p:spPr>
        <p:txBody>
          <a:bodyPr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Architecture: Master-Slave Model</a:t>
            </a:r>
          </a:p>
        </p:txBody>
      </p:sp>
      <p:pic>
        <p:nvPicPr>
          <p:cNvPr id="1026" name="Picture 2" descr="Clean Hadoop architecture diagram showing master and worker nodes with labeled components.">
            <a:extLst>
              <a:ext uri="{FF2B5EF4-FFF2-40B4-BE49-F238E27FC236}">
                <a16:creationId xmlns:a16="http://schemas.microsoft.com/office/drawing/2014/main" id="{58E6D8CE-5E7F-8316-21C3-85308BE5065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1212" y="1931219"/>
            <a:ext cx="3760788" cy="376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6F1FBD-7817-43F9-E7E3-F2F35C7DB7A6}"/>
              </a:ext>
            </a:extLst>
          </p:cNvPr>
          <p:cNvSpPr txBox="1"/>
          <p:nvPr/>
        </p:nvSpPr>
        <p:spPr>
          <a:xfrm>
            <a:off x="752218" y="2035728"/>
            <a:ext cx="767899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Master Node: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master node manages the overall cluster and coordinates data 	storage and processing.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It contains four key components:</a:t>
            </a:r>
          </a:p>
          <a:p>
            <a:pPr lvl="2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Name Node: Manages the file system namespace and controls access to files by clients. It’s the central metadata server of the Hadoop Distributed File System (HDFS).</a:t>
            </a:r>
          </a:p>
          <a:p>
            <a:pPr lvl="2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Data Node: Stores the actual data. Each block of data is saved in a Data Node, and multiple copies may exist for reliability.</a:t>
            </a:r>
          </a:p>
          <a:p>
            <a:pPr lvl="2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Job Tracker: Controls the distribution of MapReduce tasks to various nodes for parallel processing.</a:t>
            </a:r>
          </a:p>
          <a:p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975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4A17D-7A52-EE65-D361-CA252E5FE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Worker/Slave Nodes: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07373B-9714-EBC4-2968-01FC9BFD8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worker node contains: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Tracker: Handles assigned processing tasks.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Node: Stores blocks of the data distributed by HDFS.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Services: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HDFS: Comprised of the Name Node and Data Nodes, provides high-throughput access to distributed data storage.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MapReduce: Utilizes the Job Tracker and Task Trackers across nodes for distributed data processing.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034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28666-8F2A-CC7C-8667-51070238F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Components Explained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4346E-D61F-EB1E-A623-9DBC1A654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Node: 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Responsible for storing actual data. Multiple Data Nodes manage data blocks on separate machines for distributed storage.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Tracker: 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Manages assigned tasks, ensuring that data processing happens efficiently and in parallel.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MapReduce: 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processing model that splits data processing into two main functions: "Map" and "Reduce"—enabling parallel processing on large datasets, usually using Java language.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8505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59481-54FF-7C45-AAFC-85A70BA0D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51ABF-AB45-330C-42D9-E93EE438D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of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7C3C3-C735-4EC9-F7F5-5E2C2D2D2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Fault Tolerance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Reliability: Hadoop automatically creates multiple copies of each data block (replication), ensuring data is safe even if a node fails.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Recovery: If a machine or node in the cluster fails, Hadoop redistributes data and tasks to functioning nodes without loss of information.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 If a file is stored with a replication factor of 3, even if two nodes fail, the data is still available.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357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37777-63ED-2074-C776-73E0AFA19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0AB43-A422-607C-7E63-B8E15FDE0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of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E2C92-E8CB-1E4C-8BC5-9C077D108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High Scalability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Expandable Clusters: Hadoop clusters can scale from a handful to thousands of servers with minimal administration.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Horizontal Scaling: New nodes can be added to the system easily as data volume grows, without major changes to applications.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Real-World Use: Large organizations use Hadoop to process huge volumes of data efficiently by scaling up clusters as needed.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893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5E466-B3E5-E166-B342-B00E7D262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A7108-2730-7960-1EB8-774E318D9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of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35AAE-77BB-D742-C505-4D18927BA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Easy Programming &amp; Flexible Storage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Programming Model: Hadoop’s MapReduce framework allows straightforward processing logic—developers do not need to worry about underlying hardware or distributed computing.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All Data Types: Hadoop stores and processes all kinds of data—structured, semi-structured, or unstructured—like text, images, and videos.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Flexible Storage: No need to preprocess or format data before storing; Hadoop’s storage adapts to the data type and size.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619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 and Parallel Computing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E3DA40-48F8-5E42-C939-2D07AF936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 computing involves multiple autonomous computers working together as a single system. These computers communicate and coordinate their actions by passing messages.</a:t>
            </a:r>
          </a:p>
          <a:p>
            <a:pPr algn="just"/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Characteristics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Concurrency of components</a:t>
            </a: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a global clock</a:t>
            </a: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Independent failures of components</a:t>
            </a:r>
          </a:p>
          <a:p>
            <a:pPr algn="just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sharing</a:t>
            </a: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BEB8FF-C610-4796-98B1-3F29711E2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133" y="2803560"/>
            <a:ext cx="3367547" cy="3367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27A72-1ADF-0764-538D-4213860B4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19BDD-8169-1907-2EDD-BBEEDFA4E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of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BB8A8-23F9-8F0A-5FD3-6BA1D106B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4) Low Cost &amp; Additional Key Features</a:t>
            </a:r>
          </a:p>
          <a:p>
            <a:r>
              <a:rPr lang="en-GB" dirty="0"/>
              <a:t>Cost Effective: Runs on commodity (inexpensive) hardware, dramatically lowering storage and processing costs versus traditional enterprise systems.</a:t>
            </a:r>
          </a:p>
          <a:p>
            <a:r>
              <a:rPr lang="en-GB" dirty="0"/>
              <a:t>Open Source: No licensing fees; Hadoop's code is freely available for anyone to use or modify.</a:t>
            </a:r>
          </a:p>
          <a:p>
            <a:r>
              <a:rPr lang="en-GB" dirty="0"/>
              <a:t>Other Features:</a:t>
            </a:r>
          </a:p>
          <a:p>
            <a:pPr lvl="1"/>
            <a:r>
              <a:rPr lang="en-GB" dirty="0"/>
              <a:t>High availability and quick recovery</a:t>
            </a:r>
          </a:p>
          <a:p>
            <a:pPr lvl="1"/>
            <a:r>
              <a:rPr lang="en-GB" dirty="0"/>
              <a:t>Supports parallel processing for fast performance</a:t>
            </a:r>
          </a:p>
          <a:p>
            <a:pPr lvl="1"/>
            <a:r>
              <a:rPr lang="en-GB" dirty="0"/>
              <a:t>Widely used for big data analytics, data warehousing, and large-scale search engines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741952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C9917-01ED-3FD1-1568-A9C021220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D630E-1450-5D3C-D568-979CC1A12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Ecosystem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8A316-5482-1DB6-3519-B1B1F2D93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Ingestion Tools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Flume: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to collect, aggregate, and move large amounts of streaming log data from many sources into HDFS or HBase in near-real-time.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Sqoop: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tool to transfer bulk data between Hadoop and traditional RDBMS (Relational Database Management Systems).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importing data from external databases into HDFS and exporting processed data back.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925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BF639-0FC9-E375-196D-14599DEE89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7995E-1D6A-913F-33C3-61ED49D9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Ecosystem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21E53-86C1-38AC-48E5-6523F87D0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Storage &amp; Query Tools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Hive: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warehouse system built on Hadoop, enabling SQL-like queries (HiveQL) on large datasets.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Translates user queries into MapReduce jobs for execution.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HBase: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NoSQL, distributed, column-oriented database for real-time read/write access to large datasets.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random, real-time access and updates—unlike HDFS, which is optimized for batch processing.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872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71D3C-0ADF-1724-E7CF-62922D1D9D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6AD14-451B-16B3-FA24-7D7D67D23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Ecosystem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8577B-494C-5D6F-FFBB-6FAF42520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Processing &amp; Analytics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Pig: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High-level scripting platform (Pig Latin) for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analyzing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large datasets.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Offers abstraction over MapReduce, making data transformation easier.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Mahout: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machine learning library for scalable algorithms like classification, clustering, and recommendation engines.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help data scientists and analysts run complex analytics tasks on massive data efficiently.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7079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82080-66FF-A1CF-B89B-B890CCBEF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Ecosystem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B60BF-1DAF-8AA3-2A88-3BC453298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Coordination &amp; Management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Zookeeper: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Centralized service for configuration management, synchronization, and naming across Hadoop cluster nodes.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Ensures distributed systems coordination, leader election, and failure recovery.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entire Hadoop Ecosystem collaborates, with Zookeeper orchestrating reliable and scalable operations for big data applications.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1241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C4AEC-A9FF-01BF-5F2F-8895A4115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HDFS &amp; Job Scheduling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D901D-F810-7EE2-3794-35771481F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 size =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700 MB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HDFS block size =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128 MB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(default in modern Hadoop; earlier default was 64 MB)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Replication factor =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 =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Data Nodes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Components: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Node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(master),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Nodes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(slaves),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Tracker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Trackers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9542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4C4C1-8677-3B1C-96E6-5C03189C8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CC9F9-A793-64BA-881F-92DC7F852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 — Splitting into HDFS Blocks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35B4D9-9175-DE0A-EABE-C5BF6A6E2F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38233" y="2140176"/>
            <a:ext cx="4715533" cy="15337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6E3770-E4FB-501C-EEA6-51BBFDD0C589}"/>
              </a:ext>
            </a:extLst>
          </p:cNvPr>
          <p:cNvSpPr txBox="1"/>
          <p:nvPr/>
        </p:nvSpPr>
        <p:spPr>
          <a:xfrm>
            <a:off x="2212258" y="407673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So, the file will be split into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 blocks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B1, B2, B3, B4, B5, B6.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0647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358100-B42C-227B-081F-DDB1EABA2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92B67-3BB1-1EC8-D08E-891BA2DF5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 — Replication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1CD64-9C72-21BF-4817-8125CD307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Replication factor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= 3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so: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 stored blocks=6×3=18\text{Total stored blocks} = 6 * 3 = 18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 stored blocks=6×3=18 Each block will be stored on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different Data Nodes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fault tolerance.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3368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41D52B-896D-AAC1-E8F7-5699E406C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89E17-C649-D37D-1E70-3371830A7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 — Distribution Across 4 Data Nodes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19CDE-32C2-A7B4-9320-3BD27C9DA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allocation by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Node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Node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only stores metadata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about which Data Node has which block.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7186132-8118-1B2F-75C1-875C64A5D5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592236"/>
              </p:ext>
            </p:extLst>
          </p:nvPr>
        </p:nvGraphicFramePr>
        <p:xfrm>
          <a:off x="1786193" y="2607459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7787336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5250686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1852339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1773897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Block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Replica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Replica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Replica 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2788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B1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4889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B2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743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B3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DN3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7147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B4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55969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B5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860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B6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/>
                        <a:t>DN4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/>
                        <a:t>DN1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8992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74337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81A16-9E4E-605C-18A5-DBCF819C5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4D13C-ECF1-F4F2-E384-08BC216F4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 — Job Scheduling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47B0DCD-2AE8-A800-5C41-AD156513230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3249983"/>
            <a:ext cx="1007346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Client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submits a MapReduce job to the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JobTracker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JobTracker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splits the job into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map tasks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(1 per block by default).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TaskTrackers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 each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DataNode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run map tasks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locally where data is stored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(data locality optimization).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After mapping,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shuffle &amp; sort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happens over the network.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Reduce tasks run on the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TaskTrackers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assigned by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JobTracker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71249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B6BB1-786E-4133-61CD-7602BCECA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Parallel Computing?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4B1B5-4AE3-3162-25B5-51DB2015CA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Parallel computing is a type of computation in which many calculations or the execution of processes are carried out simultaneously. It's often used to solve large problems faster than sequential computing.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9C8523-6256-5499-0717-EB064FD3B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550" y="3429000"/>
            <a:ext cx="11027860" cy="193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8352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E869C-3A76-43F6-1C62-EEB9EFDB5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7B1B2-3D67-3F5A-B9C7-078F90C7A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Workflow Summary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5A025B9-E28A-546E-2C8E-F8CAE249625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3388482"/>
            <a:ext cx="831330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File uploaded → split into blocks → replicated → stored in DataNodes.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NameNode keeps block-location metadata.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JobTracker assigns map tasks close to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TaskTracker executes → intermediate output → reduce phase → final output to HDFS.</a:t>
            </a:r>
          </a:p>
        </p:txBody>
      </p:sp>
    </p:spTree>
    <p:extLst>
      <p:ext uri="{BB962C8B-B14F-4D97-AF65-F5344CB8AC3E}">
        <p14:creationId xmlns:p14="http://schemas.microsoft.com/office/powerpoint/2010/main" val="11794282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8BDC26-EA91-3CF7-A5C0-F3705C104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45A2E-92C6-AF48-F93C-292DD2032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Example of Map </a:t>
            </a:r>
            <a:r>
              <a:rPr lang="en-IN" dirty="0" err="1"/>
              <a:t>reduceing</a:t>
            </a:r>
            <a:r>
              <a:rPr lang="en-IN" dirty="0"/>
              <a:t>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326868-E0A0-9791-FBEB-63732DEAF4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389" t="6871"/>
          <a:stretch>
            <a:fillRect/>
          </a:stretch>
        </p:blipFill>
        <p:spPr>
          <a:xfrm>
            <a:off x="1738353" y="2076349"/>
            <a:ext cx="8715294" cy="3989284"/>
          </a:xfrm>
        </p:spPr>
      </p:pic>
    </p:spTree>
    <p:extLst>
      <p:ext uri="{BB962C8B-B14F-4D97-AF65-F5344CB8AC3E}">
        <p14:creationId xmlns:p14="http://schemas.microsoft.com/office/powerpoint/2010/main" val="9439177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AA7B3-F590-E1B3-B49F-D261BB594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5CC14-4142-3EC6-E760-283BFECC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MapReduce Sum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83D1E-01AD-A7B2-930D-94EBD09B1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have a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 file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the following lines: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INFO: User A logged in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ERROR: Disk space low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INFO: User B uploaded file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ERROR: Connection timed out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INFO: User A logged out</a:t>
            </a:r>
          </a:p>
          <a:p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Task: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 MapReduce to count the occurrences of each log level (INFO, ERROR).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5998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7A3E5-88B7-DA3E-60E2-912E3F31C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Mapping Phase: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4186D-9563-4340-0194-7D59AACD0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INFO, 1</a:t>
            </a:r>
          </a:p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ERROR, 1</a:t>
            </a:r>
          </a:p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INFO, 1</a:t>
            </a:r>
          </a:p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ERROR, 1</a:t>
            </a:r>
          </a:p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INFO, 1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12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D06B3-F0C6-A70F-05F1-AA9D49D94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8155B-02E3-023F-A312-E9509E569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Shuffling: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133B9-82EB-FCE5-0409-9D3F3E98B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 → (1,1,1)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→ (1,1)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41756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DFD36A-5C94-FCB3-9628-662D211E5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FD639-E45A-76FA-552A-01C793B1C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ADF46-E9B7-1152-27C9-8B8D342DE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INFO, 3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ERROR, 2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8041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886DB8-94FA-FA8C-DC80-F8CCC66CA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A8574-65EB-061F-CD90-779ABBC75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Output: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0B291-50F4-13FD-FB9E-9022B4158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  3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2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6913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61221-B990-82BE-148A-FE23D7CF2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Execution Workflow (MapReduce)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C99FDD8-9F88-DDD3-9163-50456BB5F86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1957322"/>
            <a:ext cx="7470956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1 – Job Submission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Client submits job 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Job Tracker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(or Resource Manager in YARN).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2 – Input Splitting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Large file split into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blocks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(default 128 MB).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3 – Mapping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Each split assigned to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Mapper task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Output: intermediate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&lt;key, value&gt;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pairs.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4 – Shuffle &amp; Sort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Keys grouped together across all Mappers.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5 – Reduce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Reducers aggregate values for each key.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Step 6 – Output Storage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Final results stored back in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HDFS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9894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CF76B-31ED-C8BC-AA28-F66A01CD6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B882D-E06E-59E4-C059-E84309383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 of Traditional MapReduce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6316F8C-93A8-C2EE-9755-5605B567502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27210" y="2023511"/>
            <a:ext cx="7124066" cy="3754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High Latency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Only batch processing; not suitable for live analytics.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Disk I/O Overhead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Writes intermediate data to disk between stages.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Programming Complexity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Requires verbose, low-level Java code.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Poor Iterative Processing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Repeated disk reads slow down ML algorithms.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 Real-time Support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Needs separate streaming tools (Storm, Kafka).</a:t>
            </a:r>
          </a:p>
        </p:txBody>
      </p:sp>
    </p:spTree>
    <p:extLst>
      <p:ext uri="{BB962C8B-B14F-4D97-AF65-F5344CB8AC3E}">
        <p14:creationId xmlns:p14="http://schemas.microsoft.com/office/powerpoint/2010/main" val="15269587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93FBF0-B71E-9ED1-A7A1-0E7C559CC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A825C-7EC9-E6B4-41FD-51FC747B6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Batch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DCF00-F805-FDF8-8CFE-606557265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20156"/>
            <a:ext cx="10058400" cy="4136980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Processing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sets of stored data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scheduled runs.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Processes historical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throughput, but higher latency.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not instantly available.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MapReduce, Apache Spark (batch mode).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743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07333-B743-5685-D841-6CD20B856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Distributed and Parallel Computing in Big Data?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7A4D8-2C31-8745-348F-CD7EADF60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7690" y="2108201"/>
            <a:ext cx="9847990" cy="376089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Large, complex datasets beyond traditional processing.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 systems struggle to scale.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 multiple processors/machines to split and conquer data workload.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Understand the role of distributed and parallel computing in Big Data.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9627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4C40D-33A6-C7B6-4700-CE4F982C4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90FE8-1D2B-AB85-5787-72CA66EDD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Real-time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6A159-193A-EF5A-4E02-55DD5CF72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Processing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data streams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latency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Near-instant insights.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Handles event-by-event processing.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in-memory computation.</a:t>
            </a:r>
          </a:p>
          <a:p>
            <a:pPr marL="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Apache Storm, Apache Flink, Spark Streaming.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87250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D555EE-E2C0-807F-51F5-FF2DBCEC1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17527-D93B-929B-3ED9-C3471BCD4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vs Real-time Processing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BC3B5F8-4FBE-E550-1341-65C0CAC1D7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1480806"/>
              </p:ext>
            </p:extLst>
          </p:nvPr>
        </p:nvGraphicFramePr>
        <p:xfrm>
          <a:off x="1096962" y="2108199"/>
          <a:ext cx="9020430" cy="36436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6810">
                  <a:extLst>
                    <a:ext uri="{9D8B030D-6E8A-4147-A177-3AD203B41FA5}">
                      <a16:colId xmlns:a16="http://schemas.microsoft.com/office/drawing/2014/main" val="4114611304"/>
                    </a:ext>
                  </a:extLst>
                </a:gridCol>
                <a:gridCol w="3006810">
                  <a:extLst>
                    <a:ext uri="{9D8B030D-6E8A-4147-A177-3AD203B41FA5}">
                      <a16:colId xmlns:a16="http://schemas.microsoft.com/office/drawing/2014/main" val="2856665791"/>
                    </a:ext>
                  </a:extLst>
                </a:gridCol>
                <a:gridCol w="3006810">
                  <a:extLst>
                    <a:ext uri="{9D8B030D-6E8A-4147-A177-3AD203B41FA5}">
                      <a16:colId xmlns:a16="http://schemas.microsoft.com/office/drawing/2014/main" val="1931020580"/>
                    </a:ext>
                  </a:extLst>
                </a:gridCol>
              </a:tblGrid>
              <a:tr h="9747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Batch Processing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Real-time Processing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1920394"/>
                  </a:ext>
                </a:extLst>
              </a:tr>
              <a:tr h="9747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Latency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Minutes – Hours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Milliseconds – Seconds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2879208"/>
                  </a:ext>
                </a:extLst>
              </a:tr>
              <a:tr h="564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Source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Stored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Live Data Streams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743088"/>
                  </a:ext>
                </a:extLst>
              </a:tr>
              <a:tr h="564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Throughput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Moderate to 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3078110"/>
                  </a:ext>
                </a:extLst>
              </a:tr>
              <a:tr h="56473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 Case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Reports, Trends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Monitoring, Alerts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87947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0981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449C77-32D1-8EA6-E742-98C55BEA2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C9274-2ADC-A1A5-D689-92EC71581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90936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19BA03-C770-34AE-D755-1E3C2016C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C5ABD-ADEC-95FE-E9EA-6FFB6F21B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Basics of Distributed Computing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BBF74-29D4-2CF5-B770-E76CBF349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Processing is spread across multiple computers connected by a network.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Each node works independently with coordination via communication protocols.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Tasks are split and distributed.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Examples: Hadoop HDFS, Apache Spark, Google File System.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Use Cases: Web crawling, social media data analysis.</a:t>
            </a:r>
          </a:p>
        </p:txBody>
      </p:sp>
    </p:spTree>
    <p:extLst>
      <p:ext uri="{BB962C8B-B14F-4D97-AF65-F5344CB8AC3E}">
        <p14:creationId xmlns:p14="http://schemas.microsoft.com/office/powerpoint/2010/main" val="3442316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F8A8D-4569-CFCA-A7A3-1FDAB57E1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593275" cy="1473371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Data Tools And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1A0E2-0706-137C-B013-B0C7AE467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Big data applications achieve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and scalability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using a collection of computing and storage resources within a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runtime environment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Awareness of architecture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critical (both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&amp; software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Applications are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distributed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across multiple nodes to manage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large-scale data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Limited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processing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storage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capacity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Can't handle the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volume and complexity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big data efficiently.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114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5C30B-E5E9-4EE1-5B93-1811A7C21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 Resources in Big Data Platforms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F2C43-BBC5-928C-CCC0-7D9D3082B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4452" y="1963502"/>
            <a:ext cx="10058400" cy="4463196"/>
          </a:xfrm>
        </p:spPr>
        <p:txBody>
          <a:bodyPr>
            <a:normAutofit/>
          </a:bodyPr>
          <a:lstStyle/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data platforms leverage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 essential computing resources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Processing Capability (CPU/Node):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Includes multiple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cores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multithreading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(parallel task execution).</a:t>
            </a: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Memory: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Holds the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in active processing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in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single-node machines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259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84B2B5-2A02-B99C-9739-49696D0A0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097B9-8604-6F0A-334F-1FAB977DA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 Resources in Big Data Platforms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37A78-E6D6-023D-1D26-3F5E73F56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Storage: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persistence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 are read from storage into memory.</a:t>
            </a: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Network: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Connects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processing and storage nodes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Transfers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datasets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between resources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472804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D2EBB-C3A6-A63D-D8F5-965DDF22C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D1AB5-B77B-1714-F21B-788634770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Hadoop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D75262-CBB1-C092-8AE5-5D0FBBE1B4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Hadoop?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is an open-source framework designed for processing and storing big data efficiently.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was developed by Doug Cutting and Mike Cafarella in 2006.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is freely available for anyone to use.</a:t>
            </a: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Hadoop?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provides a distributed computing environment, making it easy and fast to process huge volumes of data.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solves limitations of traditional systems that struggle with big data.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01435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{EABC4FF9-3C25-4B78-81D9-4CC307AA19A2}tf22712842_win32</Template>
  <TotalTime>1167</TotalTime>
  <Words>2212</Words>
  <Application>Microsoft Office PowerPoint</Application>
  <PresentationFormat>Widescreen</PresentationFormat>
  <Paragraphs>295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Arial</vt:lpstr>
      <vt:lpstr>Bookman Old Style</vt:lpstr>
      <vt:lpstr>Calibri</vt:lpstr>
      <vt:lpstr>Franklin Gothic Book</vt:lpstr>
      <vt:lpstr>Times New Roman</vt:lpstr>
      <vt:lpstr>Custom</vt:lpstr>
      <vt:lpstr>Big Data  Analysis </vt:lpstr>
      <vt:lpstr>Distributed and Parallel Computing</vt:lpstr>
      <vt:lpstr>What is Parallel Computing?</vt:lpstr>
      <vt:lpstr>Why Distributed and Parallel Computing in Big Data?</vt:lpstr>
      <vt:lpstr>Basics of Distributed Computing</vt:lpstr>
      <vt:lpstr>Big Data Tools And Techniques</vt:lpstr>
      <vt:lpstr>Core Resources in Big Data Platforms</vt:lpstr>
      <vt:lpstr>Core Resources in Big Data Platforms</vt:lpstr>
      <vt:lpstr>Introduction to Hadoop</vt:lpstr>
      <vt:lpstr>Hadoop Distributed File System</vt:lpstr>
      <vt:lpstr>Introduction to Hadoop Architecture</vt:lpstr>
      <vt:lpstr>HDFS &amp; MapReduce</vt:lpstr>
      <vt:lpstr>Master-Slave Architecture in Hadoop</vt:lpstr>
      <vt:lpstr>Hadoop Architecture: Master-Slave Model</vt:lpstr>
      <vt:lpstr>Worker/Slave Nodes:</vt:lpstr>
      <vt:lpstr>Key Components Explained</vt:lpstr>
      <vt:lpstr>Features of Hadoop</vt:lpstr>
      <vt:lpstr>Features of Hadoop</vt:lpstr>
      <vt:lpstr>Features of Hadoop</vt:lpstr>
      <vt:lpstr>Features of Hadoop</vt:lpstr>
      <vt:lpstr>Hadoop Ecosystem</vt:lpstr>
      <vt:lpstr>Hadoop Ecosystem</vt:lpstr>
      <vt:lpstr>Hadoop Ecosystem</vt:lpstr>
      <vt:lpstr>Hadoop Ecosystem</vt:lpstr>
      <vt:lpstr>HDFS &amp; Job Scheduling Example</vt:lpstr>
      <vt:lpstr>Step 1 — Splitting into HDFS Blocks</vt:lpstr>
      <vt:lpstr>Step 2 — Replication</vt:lpstr>
      <vt:lpstr>Step 3 — Distribution Across 4 Data Nodes</vt:lpstr>
      <vt:lpstr>Step 4 — Job Scheduling</vt:lpstr>
      <vt:lpstr>Workflow Summary</vt:lpstr>
      <vt:lpstr>Example of Map reduceing data</vt:lpstr>
      <vt:lpstr>MapReduce Sum</vt:lpstr>
      <vt:lpstr>Mapping Phase:</vt:lpstr>
      <vt:lpstr>Shuffling:</vt:lpstr>
      <vt:lpstr>Reducing:</vt:lpstr>
      <vt:lpstr>Final Output:</vt:lpstr>
      <vt:lpstr>Job Execution Workflow (MapReduce)</vt:lpstr>
      <vt:lpstr>Limitations of Traditional MapReduce</vt:lpstr>
      <vt:lpstr>Introduction to Batch Processing</vt:lpstr>
      <vt:lpstr>Introduction to Real-time Processing</vt:lpstr>
      <vt:lpstr>Batch vs Real-time Processing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Vankani Arjun Bakulbhai</dc:creator>
  <cp:lastModifiedBy>Vankani Arjun Bakulbhai</cp:lastModifiedBy>
  <cp:revision>82</cp:revision>
  <dcterms:created xsi:type="dcterms:W3CDTF">2025-08-03T11:47:40Z</dcterms:created>
  <dcterms:modified xsi:type="dcterms:W3CDTF">2025-08-21T16:56:39Z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